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26" r:id="rId2"/>
    <p:sldId id="331" r:id="rId3"/>
    <p:sldId id="330" r:id="rId4"/>
    <p:sldId id="328" r:id="rId5"/>
    <p:sldId id="283" r:id="rId6"/>
    <p:sldId id="257" r:id="rId7"/>
    <p:sldId id="259" r:id="rId8"/>
    <p:sldId id="261" r:id="rId9"/>
    <p:sldId id="263" r:id="rId10"/>
    <p:sldId id="265" r:id="rId11"/>
    <p:sldId id="267" r:id="rId12"/>
    <p:sldId id="269" r:id="rId13"/>
    <p:sldId id="271" r:id="rId14"/>
    <p:sldId id="273" r:id="rId15"/>
    <p:sldId id="275" r:id="rId16"/>
    <p:sldId id="277" r:id="rId17"/>
    <p:sldId id="279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7" r:id="rId30"/>
    <p:sldId id="299" r:id="rId31"/>
    <p:sldId id="301" r:id="rId32"/>
    <p:sldId id="304" r:id="rId33"/>
    <p:sldId id="306" r:id="rId34"/>
    <p:sldId id="308" r:id="rId35"/>
    <p:sldId id="310" r:id="rId36"/>
    <p:sldId id="312" r:id="rId37"/>
    <p:sldId id="314" r:id="rId38"/>
    <p:sldId id="316" r:id="rId39"/>
    <p:sldId id="318" r:id="rId40"/>
    <p:sldId id="320" r:id="rId41"/>
    <p:sldId id="322" r:id="rId42"/>
    <p:sldId id="324" r:id="rId43"/>
    <p:sldId id="302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雷小刚" initials="雷小刚" lastIdx="0" clrIdx="0">
    <p:extLst>
      <p:ext uri="{19B8F6BF-5375-455C-9EA6-DF929625EA0E}">
        <p15:presenceInfo xmlns:p15="http://schemas.microsoft.com/office/powerpoint/2012/main" userId="雷小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1" autoAdjust="0"/>
  </p:normalViewPr>
  <p:slideViewPr>
    <p:cSldViewPr snapToGrid="0">
      <p:cViewPr varScale="1">
        <p:scale>
          <a:sx n="83" d="100"/>
          <a:sy n="83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A63950C7-E56B-4628-9AD4-F9051ECE6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6304" y="3602039"/>
            <a:ext cx="9144000" cy="1655762"/>
          </a:xfrm>
        </p:spPr>
        <p:txBody>
          <a:bodyPr/>
          <a:lstStyle/>
          <a:p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dirty="0">
                <a:solidFill>
                  <a:srgbClr val="FFC000"/>
                </a:solidFill>
              </a:rPr>
              <a:t>主讲人：雷小刚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700D55D-873F-45CC-9924-4BB1A47D9A32}"/>
              </a:ext>
            </a:extLst>
          </p:cNvPr>
          <p:cNvCxnSpPr/>
          <p:nvPr/>
        </p:nvCxnSpPr>
        <p:spPr>
          <a:xfrm flipV="1">
            <a:off x="1583635" y="3348493"/>
            <a:ext cx="9024730" cy="655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副标题 2">
            <a:extLst>
              <a:ext uri="{FF2B5EF4-FFF2-40B4-BE49-F238E27FC236}">
                <a16:creationId xmlns:a16="http://schemas.microsoft.com/office/drawing/2014/main" id="{0BB38FAC-58C7-4DF4-B257-9362A4AEF541}"/>
              </a:ext>
            </a:extLst>
          </p:cNvPr>
          <p:cNvSpPr txBox="1">
            <a:spLocks/>
          </p:cNvSpPr>
          <p:nvPr/>
        </p:nvSpPr>
        <p:spPr>
          <a:xfrm>
            <a:off x="1289867" y="2273017"/>
            <a:ext cx="9416874" cy="132902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sz="6600" dirty="0">
                <a:solidFill>
                  <a:srgbClr val="FFC000"/>
                </a:solidFill>
              </a:rPr>
              <a:t>抓住趋势，迎接未来，实现微信变现</a:t>
            </a:r>
          </a:p>
        </p:txBody>
      </p:sp>
    </p:spTree>
    <p:extLst>
      <p:ext uri="{BB962C8B-B14F-4D97-AF65-F5344CB8AC3E}">
        <p14:creationId xmlns:p14="http://schemas.microsoft.com/office/powerpoint/2010/main" val="189982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1769811"/>
            <a:ext cx="7613855" cy="371658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4800" b="1" dirty="0">
                <a:solidFill>
                  <a:srgbClr val="FFC000"/>
                </a:solidFill>
              </a:rPr>
              <a:t>职业职位</a:t>
            </a:r>
            <a:endParaRPr lang="en-US" altLang="zh-CN" sz="48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altLang="zh-CN" sz="20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FFC000"/>
                </a:solidFill>
              </a:rPr>
              <a:t>你的职业职位，能在微信上哪里体现？</a:t>
            </a:r>
            <a:endParaRPr lang="en-US" altLang="zh-CN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FFC000"/>
                </a:solidFill>
              </a:rPr>
              <a:t>头像？微信名？相册封面？个性签名？朋友圈？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/>
              <a:t>根据实际运用情况适当调整，杜绝全是，也杜绝全没有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D15B7D3-EAF9-43C0-9A71-B9B91275C563}"/>
              </a:ext>
            </a:extLst>
          </p:cNvPr>
          <p:cNvCxnSpPr>
            <a:cxnSpLocks/>
          </p:cNvCxnSpPr>
          <p:nvPr/>
        </p:nvCxnSpPr>
        <p:spPr>
          <a:xfrm>
            <a:off x="4699820" y="2829232"/>
            <a:ext cx="3195483" cy="0"/>
          </a:xfrm>
          <a:prstGeom prst="line">
            <a:avLst/>
          </a:prstGeom>
          <a:ln w="730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40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923" y="1769811"/>
            <a:ext cx="8229600" cy="37165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4800" b="1" dirty="0">
                <a:solidFill>
                  <a:srgbClr val="FFC000"/>
                </a:solidFill>
              </a:rPr>
              <a:t>性格特点</a:t>
            </a:r>
            <a:endParaRPr lang="en-US" altLang="zh-CN" sz="48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altLang="zh-CN" sz="2000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rgbClr val="FFC000"/>
                </a:solidFill>
              </a:rPr>
              <a:t>4</a:t>
            </a:r>
            <a:r>
              <a:rPr lang="zh-CN" altLang="en-US" sz="2000" dirty="0">
                <a:solidFill>
                  <a:srgbClr val="FFC000"/>
                </a:solidFill>
              </a:rPr>
              <a:t>种行为风格倾向，你属于哪种？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/>
              <a:t>支配型：喜欢冒险、大胆、直接而果断、坚持不懈的创新</a:t>
            </a:r>
            <a:endParaRPr lang="en-US" altLang="zh-CN" sz="200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/>
              <a:t>影响型：喜欢社交，热情、自信、乐观、好交际</a:t>
            </a:r>
            <a:endParaRPr lang="en-US" altLang="zh-CN" sz="200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/>
              <a:t>稳健型：友善、亲切，善解人意，乐于倾听，乐于奉献</a:t>
            </a:r>
            <a:endParaRPr lang="en-US" altLang="zh-CN" sz="200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/>
              <a:t>谨慎型：思考者，准确、严谨，有分析力，谦虚、成熟而有耐心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D15B7D3-EAF9-43C0-9A71-B9B91275C563}"/>
              </a:ext>
            </a:extLst>
          </p:cNvPr>
          <p:cNvCxnSpPr>
            <a:cxnSpLocks/>
          </p:cNvCxnSpPr>
          <p:nvPr/>
        </p:nvCxnSpPr>
        <p:spPr>
          <a:xfrm>
            <a:off x="4699820" y="2829232"/>
            <a:ext cx="3195483" cy="0"/>
          </a:xfrm>
          <a:prstGeom prst="line">
            <a:avLst/>
          </a:prstGeom>
          <a:ln w="730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692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1769811"/>
            <a:ext cx="7613855" cy="37165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4800" b="1" dirty="0">
                <a:solidFill>
                  <a:srgbClr val="FFC000"/>
                </a:solidFill>
              </a:rPr>
              <a:t>口碑评价</a:t>
            </a:r>
            <a:endParaRPr lang="en-US" altLang="zh-CN" sz="48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altLang="zh-CN" sz="20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/>
              <a:t>客户微信里夸我？同事朋友圈里夸我？</a:t>
            </a:r>
            <a:endParaRPr lang="en-US" altLang="zh-CN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/>
              <a:t>嘿嘿，截图，截图！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D15B7D3-EAF9-43C0-9A71-B9B91275C563}"/>
              </a:ext>
            </a:extLst>
          </p:cNvPr>
          <p:cNvCxnSpPr>
            <a:cxnSpLocks/>
          </p:cNvCxnSpPr>
          <p:nvPr/>
        </p:nvCxnSpPr>
        <p:spPr>
          <a:xfrm>
            <a:off x="4699820" y="2829232"/>
            <a:ext cx="3195483" cy="0"/>
          </a:xfrm>
          <a:prstGeom prst="line">
            <a:avLst/>
          </a:prstGeom>
          <a:ln w="730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1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❶ 一个工具快速找到你微信变现支撑点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运用微信有效传递你的定位，打开变现之门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accent2"/>
                </a:solidFill>
              </a:rPr>
              <a:t>❸ 用好定位工具，让你微信和朋友圈更值钱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08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000" b="1" dirty="0">
                <a:solidFill>
                  <a:schemeClr val="accent2"/>
                </a:solidFill>
              </a:rPr>
              <a:t>第</a:t>
            </a:r>
            <a:r>
              <a:rPr lang="en-US" altLang="zh-CN" sz="2000" b="1" dirty="0">
                <a:solidFill>
                  <a:schemeClr val="accent2"/>
                </a:solidFill>
              </a:rPr>
              <a:t>1</a:t>
            </a:r>
            <a:r>
              <a:rPr lang="zh-CN" altLang="en-US" sz="2000" b="1" dirty="0">
                <a:solidFill>
                  <a:schemeClr val="accent2"/>
                </a:solidFill>
              </a:rPr>
              <a:t>题：</a:t>
            </a:r>
            <a:endParaRPr lang="en-US" altLang="zh-CN" sz="20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/>
              <a:t>假如，你是一个舞蹈老师，需要通过微信达到招生的目的，以下几个头像，你觉得哪个更合适呢？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A</a:t>
            </a:r>
            <a:r>
              <a:rPr lang="zh-CN" altLang="en-US" sz="2000" dirty="0"/>
              <a:t>、一张漂亮的自拍照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B</a:t>
            </a:r>
            <a:r>
              <a:rPr lang="zh-CN" altLang="en-US" sz="2000" dirty="0"/>
              <a:t>、一张穿着衬衫西装职业照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C</a:t>
            </a:r>
            <a:r>
              <a:rPr lang="zh-CN" altLang="en-US" sz="2000" dirty="0"/>
              <a:t>、一张正在跳舞的照片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D</a:t>
            </a:r>
            <a:r>
              <a:rPr lang="zh-CN" altLang="en-US" sz="2000" dirty="0"/>
              <a:t>、你刚出生不久的宝宝照片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470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633" y="2205038"/>
            <a:ext cx="8780206" cy="292740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000" b="1" dirty="0">
                <a:solidFill>
                  <a:schemeClr val="accent2"/>
                </a:solidFill>
              </a:rPr>
              <a:t>第</a:t>
            </a:r>
            <a:r>
              <a:rPr lang="en-US" altLang="zh-CN" sz="2000" b="1" dirty="0">
                <a:solidFill>
                  <a:schemeClr val="accent2"/>
                </a:solidFill>
              </a:rPr>
              <a:t>2</a:t>
            </a:r>
            <a:r>
              <a:rPr lang="zh-CN" altLang="en-US" sz="2000" b="1" dirty="0">
                <a:solidFill>
                  <a:schemeClr val="accent2"/>
                </a:solidFill>
              </a:rPr>
              <a:t>题：</a:t>
            </a:r>
            <a:endParaRPr lang="en-US" altLang="zh-CN" sz="20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2000" dirty="0"/>
              <a:t>以下选项中朋友圈内容，哪个会更有利于舞蹈老师微信变现呢？</a:t>
            </a:r>
            <a:endParaRPr lang="en-US" altLang="zh-CN" sz="2000" dirty="0"/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2000" dirty="0"/>
              <a:t>A</a:t>
            </a:r>
            <a:r>
              <a:rPr lang="zh-CN" altLang="en-US" sz="2000" dirty="0"/>
              <a:t>、今天几个老学员推荐了自己朋友过来报名我的舞蹈课，一天报名了</a:t>
            </a:r>
            <a:r>
              <a:rPr lang="en-US" altLang="zh-CN" sz="2000" dirty="0"/>
              <a:t>6</a:t>
            </a:r>
            <a:r>
              <a:rPr lang="zh-CN" altLang="en-US" sz="2000" dirty="0"/>
              <a:t>个，  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/>
              <a:t>       被自己的学员认可，很有成就感。配图：一张和学员的合照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B</a:t>
            </a:r>
            <a:r>
              <a:rPr lang="zh-CN" altLang="en-US" sz="2000" dirty="0"/>
              <a:t>、某某在上今天这节课之前，一直很担心自己无法做到这个舞蹈动作，但今天却 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/>
              <a:t>       做到了，为她感到开心    配视频：一个学生正在跳舞的视频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C</a:t>
            </a:r>
            <a:r>
              <a:rPr lang="zh-CN" altLang="en-US" sz="2000" dirty="0"/>
              <a:t>、今天全国舞蹈比赛，我们</a:t>
            </a:r>
            <a:r>
              <a:rPr lang="en-US" altLang="zh-CN" sz="2000" dirty="0"/>
              <a:t>3</a:t>
            </a:r>
            <a:r>
              <a:rPr lang="zh-CN" altLang="en-US" sz="2000" dirty="0"/>
              <a:t>个学员参赛都分别拿了奖，其中一个是一等奖。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/>
              <a:t>       配图：学生拿着奖杯的照片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3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633" y="2205038"/>
            <a:ext cx="8780206" cy="292740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000" b="1" dirty="0">
                <a:solidFill>
                  <a:schemeClr val="accent2"/>
                </a:solidFill>
              </a:rPr>
              <a:t>第</a:t>
            </a:r>
            <a:r>
              <a:rPr lang="en-US" altLang="zh-CN" sz="2000" b="1" dirty="0">
                <a:solidFill>
                  <a:schemeClr val="accent2"/>
                </a:solidFill>
              </a:rPr>
              <a:t>3</a:t>
            </a:r>
            <a:r>
              <a:rPr lang="zh-CN" altLang="en-US" sz="2000" b="1" dirty="0">
                <a:solidFill>
                  <a:schemeClr val="accent2"/>
                </a:solidFill>
              </a:rPr>
              <a:t>题：</a:t>
            </a:r>
            <a:endParaRPr lang="en-US" altLang="zh-CN" sz="20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2000" dirty="0"/>
              <a:t>作为舞蹈老师，你经常会收到家长的反馈，今天，一个家长给你发来信息，谈他们家孩子今天给大家表演了一段舞蹈，比以前自信了好多，此刻，你会如何做？</a:t>
            </a:r>
            <a:endParaRPr lang="en-US" altLang="zh-CN" sz="2000" dirty="0"/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2000" dirty="0"/>
              <a:t>A</a:t>
            </a:r>
            <a:r>
              <a:rPr lang="zh-CN" altLang="en-US" sz="2000" dirty="0"/>
              <a:t>、用语音回复家长，说：谢谢认可，并告知这段时间孩子的积极表现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B</a:t>
            </a:r>
            <a:r>
              <a:rPr lang="zh-CN" altLang="en-US" sz="2000" dirty="0"/>
              <a:t>、用文字回复家长，说：谢谢认可，并告知这段时间孩子的积极表现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C</a:t>
            </a:r>
            <a:r>
              <a:rPr lang="zh-CN" altLang="en-US" sz="2000" dirty="0"/>
              <a:t>、用文字回复家长，说：谢谢认可，并告知这段时间孩子的积极表现，并马上截</a:t>
            </a:r>
            <a:endParaRPr lang="en-US" altLang="zh-CN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/>
              <a:t>       </a:t>
            </a:r>
            <a:r>
              <a:rPr lang="zh-CN" altLang="en-US" sz="2000" dirty="0"/>
              <a:t>图，给孩子家长头像打马赛克，然后发朋友圈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091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439" y="3062532"/>
            <a:ext cx="5195121" cy="16885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accent2"/>
                </a:solidFill>
              </a:rPr>
              <a:t>微信上所有跟别人接触的点，</a:t>
            </a:r>
            <a:endParaRPr lang="en-US" altLang="zh-CN" b="1" dirty="0">
              <a:solidFill>
                <a:schemeClr val="accent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accent2"/>
                </a:solidFill>
              </a:rPr>
              <a:t>都该为你的</a:t>
            </a:r>
            <a:r>
              <a:rPr lang="en-US" altLang="zh-CN" b="1" dirty="0">
                <a:solidFill>
                  <a:schemeClr val="accent2"/>
                </a:solidFill>
              </a:rPr>
              <a:t> 4</a:t>
            </a:r>
            <a:r>
              <a:rPr lang="zh-CN" altLang="en-US" b="1" dirty="0">
                <a:solidFill>
                  <a:schemeClr val="accent2"/>
                </a:solidFill>
              </a:rPr>
              <a:t>个关键词而服务！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星形: 三十二角 4">
            <a:extLst>
              <a:ext uri="{FF2B5EF4-FFF2-40B4-BE49-F238E27FC236}">
                <a16:creationId xmlns:a16="http://schemas.microsoft.com/office/drawing/2014/main" id="{6392CFC7-7D65-41AC-84DC-8AEFE3580060}"/>
              </a:ext>
            </a:extLst>
          </p:cNvPr>
          <p:cNvSpPr/>
          <p:nvPr/>
        </p:nvSpPr>
        <p:spPr>
          <a:xfrm>
            <a:off x="1147394" y="2173119"/>
            <a:ext cx="1586569" cy="1365382"/>
          </a:xfrm>
          <a:prstGeom prst="star3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注意</a:t>
            </a:r>
          </a:p>
        </p:txBody>
      </p:sp>
    </p:spTree>
    <p:extLst>
      <p:ext uri="{BB962C8B-B14F-4D97-AF65-F5344CB8AC3E}">
        <p14:creationId xmlns:p14="http://schemas.microsoft.com/office/powerpoint/2010/main" val="3296421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700D55D-873F-45CC-9924-4BB1A47D9A32}"/>
              </a:ext>
            </a:extLst>
          </p:cNvPr>
          <p:cNvCxnSpPr/>
          <p:nvPr/>
        </p:nvCxnSpPr>
        <p:spPr>
          <a:xfrm flipV="1">
            <a:off x="1583635" y="3348493"/>
            <a:ext cx="9024730" cy="655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B24A3E-2BE6-49FE-9C02-689811D752FA}"/>
              </a:ext>
            </a:extLst>
          </p:cNvPr>
          <p:cNvSpPr/>
          <p:nvPr/>
        </p:nvSpPr>
        <p:spPr>
          <a:xfrm>
            <a:off x="1583636" y="2469689"/>
            <a:ext cx="89866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二、如何</a:t>
            </a:r>
            <a:r>
              <a:rPr lang="zh-CN" altLang="en-US" sz="5400" b="0" cap="none" spc="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打造微信形象</a:t>
            </a:r>
          </a:p>
        </p:txBody>
      </p:sp>
    </p:spTree>
    <p:extLst>
      <p:ext uri="{BB962C8B-B14F-4D97-AF65-F5344CB8AC3E}">
        <p14:creationId xmlns:p14="http://schemas.microsoft.com/office/powerpoint/2010/main" val="1009080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取个好微信名，好记好写好传播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一个好头像，快速提升微信信任感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相册封面及个性签名，做好你个人广告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40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A63950C7-E56B-4628-9AD4-F9051ECE6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6304" y="3602039"/>
            <a:ext cx="9144000" cy="1655762"/>
          </a:xfrm>
        </p:spPr>
        <p:txBody>
          <a:bodyPr/>
          <a:lstStyle/>
          <a:p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dirty="0">
                <a:solidFill>
                  <a:srgbClr val="FFC000"/>
                </a:solidFill>
              </a:rPr>
              <a:t>未来的趋势在哪？</a:t>
            </a:r>
            <a:endParaRPr lang="en-US" altLang="zh-CN" dirty="0">
              <a:solidFill>
                <a:srgbClr val="FFC000"/>
              </a:solidFill>
            </a:endParaRPr>
          </a:p>
          <a:p>
            <a:endParaRPr lang="zh-CN" altLang="en-US" dirty="0">
              <a:solidFill>
                <a:srgbClr val="FFC000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副标题 2">
            <a:extLst>
              <a:ext uri="{FF2B5EF4-FFF2-40B4-BE49-F238E27FC236}">
                <a16:creationId xmlns:a16="http://schemas.microsoft.com/office/drawing/2014/main" id="{0BB38FAC-58C7-4DF4-B257-9362A4AEF541}"/>
              </a:ext>
            </a:extLst>
          </p:cNvPr>
          <p:cNvSpPr txBox="1">
            <a:spLocks/>
          </p:cNvSpPr>
          <p:nvPr/>
        </p:nvSpPr>
        <p:spPr>
          <a:xfrm>
            <a:off x="2207490" y="2438737"/>
            <a:ext cx="7038111" cy="1063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sz="6600" dirty="0">
                <a:solidFill>
                  <a:srgbClr val="FFC000"/>
                </a:solidFill>
              </a:rPr>
              <a:t>趋势，比能力重要</a:t>
            </a:r>
          </a:p>
        </p:txBody>
      </p:sp>
    </p:spTree>
    <p:extLst>
      <p:ext uri="{BB962C8B-B14F-4D97-AF65-F5344CB8AC3E}">
        <p14:creationId xmlns:p14="http://schemas.microsoft.com/office/powerpoint/2010/main" val="3038348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4DECAB2-DF92-47FD-B1F9-12DC7B766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1051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5400" b="1" dirty="0"/>
              <a:t>首因效应</a:t>
            </a:r>
            <a:endParaRPr lang="en-US" altLang="zh-CN" sz="5400" b="1" dirty="0"/>
          </a:p>
          <a:p>
            <a:pPr marL="0" indent="0" algn="ctr">
              <a:buNone/>
            </a:pPr>
            <a:endParaRPr lang="en-US" altLang="zh-CN" dirty="0"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zh-CN" altLang="en-US" dirty="0">
                <a:solidFill>
                  <a:schemeClr val="accent4"/>
                </a:solidFill>
              </a:rPr>
              <a:t>第一印象容易主导总体印象的形成</a:t>
            </a:r>
          </a:p>
        </p:txBody>
      </p:sp>
    </p:spTree>
    <p:extLst>
      <p:ext uri="{BB962C8B-B14F-4D97-AF65-F5344CB8AC3E}">
        <p14:creationId xmlns:p14="http://schemas.microsoft.com/office/powerpoint/2010/main" val="1448109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001" y="2829878"/>
            <a:ext cx="5938439" cy="98011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好微信名</a:t>
            </a:r>
            <a:r>
              <a:rPr lang="en-US" altLang="zh-CN" b="1" dirty="0">
                <a:solidFill>
                  <a:srgbClr val="FFC000"/>
                </a:solidFill>
              </a:rPr>
              <a:t>=</a:t>
            </a:r>
            <a:r>
              <a:rPr lang="zh-CN" altLang="en-US" b="1" dirty="0">
                <a:solidFill>
                  <a:srgbClr val="FFC000"/>
                </a:solidFill>
              </a:rPr>
              <a:t>好记忆、好拼写、有特点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67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961" y="2938941"/>
            <a:ext cx="3484799" cy="98011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微信名体现性格特点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961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91" y="2173119"/>
            <a:ext cx="3698159" cy="174593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5400" b="1" dirty="0">
                <a:solidFill>
                  <a:srgbClr val="FFC000"/>
                </a:solidFill>
              </a:rPr>
              <a:t>熟悉的元素</a:t>
            </a:r>
            <a:endParaRPr lang="en-US" altLang="zh-CN" sz="5400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/>
              <a:t>熟悉的事物 </a:t>
            </a:r>
            <a:r>
              <a:rPr lang="en-US" altLang="zh-CN" sz="1800" b="1" dirty="0"/>
              <a:t>|  </a:t>
            </a:r>
            <a:r>
              <a:rPr lang="zh-CN" altLang="en-US" sz="1800" b="1" dirty="0"/>
              <a:t>熟悉的人物名、称谓</a:t>
            </a:r>
            <a:endParaRPr lang="en-US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995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91" y="2173119"/>
            <a:ext cx="3698159" cy="174593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5400" b="1" dirty="0">
                <a:solidFill>
                  <a:srgbClr val="FFC000"/>
                </a:solidFill>
              </a:rPr>
              <a:t>熟悉的事物</a:t>
            </a:r>
            <a:endParaRPr lang="en-US" altLang="zh-CN" sz="5400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/>
              <a:t>植物类 </a:t>
            </a:r>
            <a:r>
              <a:rPr lang="en-US" altLang="zh-CN" sz="1800" b="1" dirty="0"/>
              <a:t>    </a:t>
            </a:r>
            <a:r>
              <a:rPr lang="zh-CN" altLang="en-US" sz="1800" b="1" dirty="0"/>
              <a:t>动物类    食物类    事物类</a:t>
            </a:r>
            <a:endParaRPr lang="en-US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D342426B-9864-4960-AC2A-87F9C9F00563}"/>
              </a:ext>
            </a:extLst>
          </p:cNvPr>
          <p:cNvSpPr txBox="1">
            <a:spLocks/>
          </p:cNvSpPr>
          <p:nvPr/>
        </p:nvSpPr>
        <p:spPr>
          <a:xfrm>
            <a:off x="5201797" y="4475596"/>
            <a:ext cx="1966668" cy="1361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200" b="1" dirty="0"/>
              <a:t>植物类：小樱桃  小豆子 </a:t>
            </a:r>
            <a:endParaRPr lang="en-US" altLang="zh-CN" sz="12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200" b="1" dirty="0"/>
              <a:t>动物类：小章鱼  兔子</a:t>
            </a:r>
            <a:endParaRPr lang="en-US" altLang="zh-CN" sz="12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200" b="1" dirty="0"/>
              <a:t>食物类：拉面  可乐  泡菜</a:t>
            </a:r>
            <a:endParaRPr lang="en-US" altLang="zh-CN" sz="12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200" b="1" dirty="0"/>
              <a:t>事物类：森林  大海等</a:t>
            </a:r>
            <a:endParaRPr lang="en-US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814459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195" y="2173119"/>
            <a:ext cx="6689124" cy="174593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5400" b="1" dirty="0">
                <a:solidFill>
                  <a:srgbClr val="FFC000"/>
                </a:solidFill>
              </a:rPr>
              <a:t>熟悉的人物名，称谓</a:t>
            </a:r>
            <a:endParaRPr lang="en-US" altLang="zh-CN" sz="5400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/>
              <a:t>    经典作品人物名、人物常用称谓、亲属类称谓、职业类称谓</a:t>
            </a:r>
            <a:endParaRPr lang="en-US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D342426B-9864-4960-AC2A-87F9C9F00563}"/>
              </a:ext>
            </a:extLst>
          </p:cNvPr>
          <p:cNvSpPr txBox="1">
            <a:spLocks/>
          </p:cNvSpPr>
          <p:nvPr/>
        </p:nvSpPr>
        <p:spPr>
          <a:xfrm>
            <a:off x="5201797" y="4475596"/>
            <a:ext cx="1966668" cy="1361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12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FC24626-7EF4-4DA6-99D8-EA12F7EBEF96}"/>
              </a:ext>
            </a:extLst>
          </p:cNvPr>
          <p:cNvSpPr/>
          <p:nvPr/>
        </p:nvSpPr>
        <p:spPr>
          <a:xfrm>
            <a:off x="2916195" y="4580408"/>
            <a:ext cx="66891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dirty="0"/>
              <a:t>经典作品人物名：悟空  蜡笔小新</a:t>
            </a:r>
            <a:endParaRPr lang="en-US" altLang="zh-CN" sz="1400" b="1" dirty="0"/>
          </a:p>
          <a:p>
            <a:r>
              <a:rPr lang="zh-CN" altLang="en-US" sz="1400" b="1" dirty="0"/>
              <a:t>人物常用称谓：公主  王子  皇后   公子  ；蛋挞王子，翡翠公主，李公子，理财皇后</a:t>
            </a:r>
            <a:endParaRPr lang="en-US" altLang="zh-CN" sz="1400" b="1" dirty="0"/>
          </a:p>
          <a:p>
            <a:r>
              <a:rPr lang="zh-CN" altLang="en-US" sz="1400" b="1" dirty="0"/>
              <a:t>亲属类称谓：大叔  哥哥  姐姐  ；秋叶大叔，樱桃姐姐</a:t>
            </a:r>
            <a:endParaRPr lang="en-US" altLang="zh-CN" sz="1400" b="1" dirty="0"/>
          </a:p>
          <a:p>
            <a:r>
              <a:rPr lang="zh-CN" altLang="en-US" sz="1400" b="1" dirty="0"/>
              <a:t>职业类称谓：律师  会计  教练  老师；王律师，刘教练，胡医生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07825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❶ 取个好微信名，好记好写好传播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❷ 一个好头像，快速提升微信信任感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相册封面及个性签名，做好你个人广告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516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7FEDE58C-3D0F-4CB8-A740-A83AD3FE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924" y="2717955"/>
            <a:ext cx="1639331" cy="186492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7BEBB96-9E59-43AC-A74C-FC81B9F95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5641" y="2717955"/>
            <a:ext cx="1828799" cy="186491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4D88FB36-6C23-433F-9FE3-FEEF6EE885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9049" y="2754065"/>
            <a:ext cx="1828799" cy="182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33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558" y="3001506"/>
            <a:ext cx="7718854" cy="174593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4000" b="1" dirty="0">
                <a:solidFill>
                  <a:srgbClr val="FFC000"/>
                </a:solidFill>
              </a:rPr>
              <a:t>你的头像能体现这</a:t>
            </a:r>
            <a:r>
              <a:rPr lang="en-US" altLang="zh-CN" sz="4000" b="1" dirty="0">
                <a:solidFill>
                  <a:srgbClr val="FFC000"/>
                </a:solidFill>
              </a:rPr>
              <a:t>3</a:t>
            </a:r>
            <a:r>
              <a:rPr lang="zh-CN" altLang="en-US" sz="4000" b="1" dirty="0">
                <a:solidFill>
                  <a:srgbClr val="FFC000"/>
                </a:solidFill>
              </a:rPr>
              <a:t>个关键词么？</a:t>
            </a:r>
            <a:endParaRPr lang="en-US" altLang="zh-CN" sz="40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1800" b="1" dirty="0"/>
              <a:t>性格特点、特长爱好、职业职位</a:t>
            </a:r>
            <a:endParaRPr lang="en-US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D342426B-9864-4960-AC2A-87F9C9F00563}"/>
              </a:ext>
            </a:extLst>
          </p:cNvPr>
          <p:cNvSpPr txBox="1">
            <a:spLocks/>
          </p:cNvSpPr>
          <p:nvPr/>
        </p:nvSpPr>
        <p:spPr>
          <a:xfrm>
            <a:off x="5201797" y="4475596"/>
            <a:ext cx="1966668" cy="1361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153682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❶ 取个好微信名，好记好写好传播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一个好头像，快速提升微信信任感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❸ 相册封面及个性签名，做好你个人广告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96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副标题 2">
            <a:extLst>
              <a:ext uri="{FF2B5EF4-FFF2-40B4-BE49-F238E27FC236}">
                <a16:creationId xmlns:a16="http://schemas.microsoft.com/office/drawing/2014/main" id="{0BB38FAC-58C7-4DF4-B257-9362A4AEF541}"/>
              </a:ext>
            </a:extLst>
          </p:cNvPr>
          <p:cNvSpPr txBox="1">
            <a:spLocks/>
          </p:cNvSpPr>
          <p:nvPr/>
        </p:nvSpPr>
        <p:spPr>
          <a:xfrm>
            <a:off x="2133600" y="2260988"/>
            <a:ext cx="9393381" cy="203392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>
              <a:solidFill>
                <a:srgbClr val="FFC000"/>
              </a:solidFill>
            </a:endParaRPr>
          </a:p>
          <a:p>
            <a:pPr algn="l"/>
            <a:r>
              <a:rPr lang="zh-CN" altLang="en-US" sz="6200" dirty="0">
                <a:solidFill>
                  <a:srgbClr val="FFC000"/>
                </a:solidFill>
              </a:rPr>
              <a:t>中国的农村，</a:t>
            </a:r>
            <a:endParaRPr lang="en-US" altLang="zh-CN" sz="6200" dirty="0">
              <a:solidFill>
                <a:srgbClr val="FFC000"/>
              </a:solidFill>
            </a:endParaRPr>
          </a:p>
          <a:p>
            <a:pPr algn="l"/>
            <a:endParaRPr lang="en-US" altLang="zh-CN" sz="6200" dirty="0">
              <a:solidFill>
                <a:srgbClr val="FFC000"/>
              </a:solidFill>
            </a:endParaRPr>
          </a:p>
          <a:p>
            <a:r>
              <a:rPr lang="zh-CN" altLang="en-US" sz="6200" dirty="0">
                <a:solidFill>
                  <a:srgbClr val="FFC000"/>
                </a:solidFill>
              </a:rPr>
              <a:t>一定会成为世界的奢侈品</a:t>
            </a:r>
          </a:p>
        </p:txBody>
      </p:sp>
    </p:spTree>
    <p:extLst>
      <p:ext uri="{BB962C8B-B14F-4D97-AF65-F5344CB8AC3E}">
        <p14:creationId xmlns:p14="http://schemas.microsoft.com/office/powerpoint/2010/main" val="26487816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>
            <a:extLst>
              <a:ext uri="{FF2B5EF4-FFF2-40B4-BE49-F238E27FC236}">
                <a16:creationId xmlns:a16="http://schemas.microsoft.com/office/drawing/2014/main" id="{3DB1E25C-515F-4893-807D-4601377BE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217" y="1309328"/>
            <a:ext cx="4064108" cy="492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77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❶ 取个好微信名，好记好写好传播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一个好头像，快速提升微信信任感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相册封面及个性签名，做好你个人广告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421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700D55D-873F-45CC-9924-4BB1A47D9A32}"/>
              </a:ext>
            </a:extLst>
          </p:cNvPr>
          <p:cNvCxnSpPr/>
          <p:nvPr/>
        </p:nvCxnSpPr>
        <p:spPr>
          <a:xfrm flipV="1">
            <a:off x="1583635" y="3348493"/>
            <a:ext cx="9024730" cy="655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B24A3E-2BE6-49FE-9C02-689811D752FA}"/>
              </a:ext>
            </a:extLst>
          </p:cNvPr>
          <p:cNvSpPr/>
          <p:nvPr/>
        </p:nvSpPr>
        <p:spPr>
          <a:xfrm>
            <a:off x="1583636" y="2469689"/>
            <a:ext cx="898666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三、用什么变现？朋友圈怎么发？</a:t>
            </a:r>
            <a:endParaRPr lang="zh-CN" altLang="en-US" sz="4400" b="0" cap="none" spc="0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66060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278" y="2740747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用什么去变现？两种方法找到你的变现神器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一个表规划朋友圈，让人爱看又爱买</a:t>
            </a:r>
            <a:endParaRPr lang="en-US" altLang="zh-CN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232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变现的两种方式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                              ❶  商品变现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             </a:t>
            </a:r>
            <a:r>
              <a:rPr lang="zh-CN" altLang="zh-CN" b="1" dirty="0"/>
              <a:t>❷</a:t>
            </a:r>
            <a:r>
              <a:rPr lang="en-US" altLang="zh-CN" b="1" dirty="0"/>
              <a:t>  </a:t>
            </a:r>
            <a:r>
              <a:rPr lang="zh-CN" altLang="en-US" b="1" dirty="0"/>
              <a:t>服务技能变现</a:t>
            </a:r>
            <a:endParaRPr lang="en-US" altLang="zh-CN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710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/>
              <a:t>商品变现的三个方法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                 ❶  通过微店分销品牌商的商品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</a:t>
            </a:r>
            <a:r>
              <a:rPr lang="zh-CN" altLang="zh-CN" b="1" dirty="0"/>
              <a:t>❷</a:t>
            </a:r>
            <a:r>
              <a:rPr lang="en-US" altLang="zh-CN" b="1" dirty="0"/>
              <a:t>  </a:t>
            </a:r>
            <a:r>
              <a:rPr lang="zh-CN" altLang="en-US" b="1" dirty="0"/>
              <a:t>自己做产品销售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❸  </a:t>
            </a:r>
            <a:r>
              <a:rPr lang="zh-CN" altLang="en-US" b="1" dirty="0"/>
              <a:t>选择身边特产，拿来卖</a:t>
            </a:r>
            <a:endParaRPr lang="en-US" altLang="zh-CN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456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/>
              <a:t>商品变现的三个方法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                 </a:t>
            </a:r>
            <a:r>
              <a:rPr lang="zh-CN" altLang="en-US" b="1" dirty="0"/>
              <a:t>❶  通过微店分销品牌商的商品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</a:t>
            </a:r>
            <a:r>
              <a:rPr lang="zh-CN" altLang="zh-CN" b="1" dirty="0">
                <a:solidFill>
                  <a:srgbClr val="FFC000"/>
                </a:solidFill>
              </a:rPr>
              <a:t>❷</a:t>
            </a:r>
            <a:r>
              <a:rPr lang="en-US" altLang="zh-CN" b="1" dirty="0">
                <a:solidFill>
                  <a:srgbClr val="FFC000"/>
                </a:solidFill>
              </a:rPr>
              <a:t>  </a:t>
            </a:r>
            <a:r>
              <a:rPr lang="zh-CN" altLang="en-US" b="1" dirty="0">
                <a:solidFill>
                  <a:srgbClr val="FFC000"/>
                </a:solidFill>
              </a:rPr>
              <a:t>自己做产品销售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❸  </a:t>
            </a:r>
            <a:r>
              <a:rPr lang="zh-CN" altLang="en-US" b="1" dirty="0"/>
              <a:t>选择身边特产，拿来卖</a:t>
            </a:r>
            <a:endParaRPr lang="en-US" altLang="zh-CN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093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1995057"/>
            <a:ext cx="7613855" cy="37763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/>
              <a:t>商品变现的三个方法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                 </a:t>
            </a:r>
            <a:r>
              <a:rPr lang="zh-CN" altLang="en-US" b="1" dirty="0"/>
              <a:t>❶  通过微店分销品牌商的商品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         </a:t>
            </a:r>
            <a:r>
              <a:rPr lang="zh-CN" altLang="zh-CN" b="1" dirty="0"/>
              <a:t>❷</a:t>
            </a:r>
            <a:r>
              <a:rPr lang="en-US" altLang="zh-CN" b="1" dirty="0"/>
              <a:t>  </a:t>
            </a:r>
            <a:r>
              <a:rPr lang="zh-CN" altLang="en-US" b="1" dirty="0"/>
              <a:t>自己做产品销售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FFC000"/>
                </a:solidFill>
              </a:rPr>
              <a:t>                 ❸  </a:t>
            </a:r>
            <a:r>
              <a:rPr lang="zh-CN" altLang="en-US" b="1" dirty="0">
                <a:solidFill>
                  <a:srgbClr val="FFC000"/>
                </a:solidFill>
              </a:rPr>
              <a:t>选择身边特产，拿来卖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FFC000"/>
                </a:solidFill>
              </a:rPr>
              <a:t>                            </a:t>
            </a:r>
            <a:r>
              <a:rPr lang="zh-CN" altLang="en-US" b="1" dirty="0">
                <a:solidFill>
                  <a:srgbClr val="FFC000"/>
                </a:solidFill>
              </a:rPr>
              <a:t>专业、专注、高频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667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/>
              <a:t>变现的两种方式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                              ❶  商品变现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FFC000"/>
                </a:solidFill>
              </a:rPr>
              <a:t>                              </a:t>
            </a:r>
            <a:r>
              <a:rPr lang="zh-CN" altLang="zh-CN" b="1" dirty="0">
                <a:solidFill>
                  <a:srgbClr val="FFC000"/>
                </a:solidFill>
              </a:rPr>
              <a:t>❷</a:t>
            </a:r>
            <a:r>
              <a:rPr lang="en-US" altLang="zh-CN" b="1" dirty="0">
                <a:solidFill>
                  <a:srgbClr val="FFC000"/>
                </a:solidFill>
              </a:rPr>
              <a:t>  </a:t>
            </a:r>
            <a:r>
              <a:rPr lang="zh-CN" altLang="en-US" b="1" dirty="0">
                <a:solidFill>
                  <a:srgbClr val="FFC000"/>
                </a:solidFill>
              </a:rPr>
              <a:t>服务技能变现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062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/>
              <a:t>服务技能变现的两种方式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              ❶  把服务技能销售给个人和企业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FFC000"/>
                </a:solidFill>
              </a:rPr>
              <a:t>              </a:t>
            </a:r>
            <a:r>
              <a:rPr lang="zh-CN" altLang="zh-CN" b="1" dirty="0">
                <a:solidFill>
                  <a:srgbClr val="FFC000"/>
                </a:solidFill>
              </a:rPr>
              <a:t>❷</a:t>
            </a:r>
            <a:r>
              <a:rPr lang="en-US" altLang="zh-CN" b="1" dirty="0">
                <a:solidFill>
                  <a:srgbClr val="FFC000"/>
                </a:solidFill>
              </a:rPr>
              <a:t>  </a:t>
            </a:r>
            <a:r>
              <a:rPr lang="zh-CN" altLang="en-US" b="1" dirty="0">
                <a:solidFill>
                  <a:srgbClr val="FFC000"/>
                </a:solidFill>
              </a:rPr>
              <a:t>做老师，把服务技能教给别人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42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副标题 2">
            <a:extLst>
              <a:ext uri="{FF2B5EF4-FFF2-40B4-BE49-F238E27FC236}">
                <a16:creationId xmlns:a16="http://schemas.microsoft.com/office/drawing/2014/main" id="{0BB38FAC-58C7-4DF4-B257-9362A4AEF541}"/>
              </a:ext>
            </a:extLst>
          </p:cNvPr>
          <p:cNvSpPr txBox="1">
            <a:spLocks/>
          </p:cNvSpPr>
          <p:nvPr/>
        </p:nvSpPr>
        <p:spPr>
          <a:xfrm>
            <a:off x="1948872" y="2660073"/>
            <a:ext cx="8294255" cy="105294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>
              <a:solidFill>
                <a:srgbClr val="FFC000"/>
              </a:solidFill>
            </a:endParaRPr>
          </a:p>
          <a:p>
            <a:r>
              <a:rPr lang="zh-CN" altLang="en-US" sz="6600" dirty="0">
                <a:solidFill>
                  <a:srgbClr val="FFC000"/>
                </a:solidFill>
              </a:rPr>
              <a:t>实现微信变现</a:t>
            </a:r>
          </a:p>
        </p:txBody>
      </p:sp>
    </p:spTree>
    <p:extLst>
      <p:ext uri="{BB962C8B-B14F-4D97-AF65-F5344CB8AC3E}">
        <p14:creationId xmlns:p14="http://schemas.microsoft.com/office/powerpoint/2010/main" val="3614796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>
            <a:extLst>
              <a:ext uri="{FF2B5EF4-FFF2-40B4-BE49-F238E27FC236}">
                <a16:creationId xmlns:a16="http://schemas.microsoft.com/office/drawing/2014/main" id="{B86158BE-0641-4995-8EA6-D2533DD56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966" y="1249788"/>
            <a:ext cx="6004288" cy="549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343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072" y="2417474"/>
            <a:ext cx="7613855" cy="29274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朋友圈发布的最佳时间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       ❶  早上</a:t>
            </a:r>
            <a:r>
              <a:rPr lang="en-US" altLang="zh-CN" b="1" dirty="0"/>
              <a:t>7</a:t>
            </a:r>
            <a:r>
              <a:rPr lang="zh-CN" altLang="en-US" b="1" dirty="0"/>
              <a:t>：</a:t>
            </a:r>
            <a:r>
              <a:rPr lang="en-US" altLang="zh-CN" b="1" dirty="0"/>
              <a:t>00—9</a:t>
            </a:r>
            <a:r>
              <a:rPr lang="zh-CN" altLang="en-US" b="1" dirty="0"/>
              <a:t>：</a:t>
            </a:r>
            <a:r>
              <a:rPr lang="en-US" altLang="zh-CN" b="1" dirty="0"/>
              <a:t>00</a:t>
            </a:r>
            <a:r>
              <a:rPr lang="zh-CN" altLang="en-US" b="1" dirty="0"/>
              <a:t>，上午</a:t>
            </a:r>
            <a:r>
              <a:rPr lang="en-US" altLang="zh-CN" b="1" dirty="0"/>
              <a:t>11:00—13:00</a:t>
            </a:r>
            <a:r>
              <a:rPr lang="zh-CN" altLang="en-US" b="1" dirty="0"/>
              <a:t>，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</a:t>
            </a:r>
            <a:r>
              <a:rPr lang="zh-CN" altLang="zh-CN" b="1" dirty="0"/>
              <a:t>❷</a:t>
            </a:r>
            <a:r>
              <a:rPr lang="en-US" altLang="zh-CN" b="1" dirty="0"/>
              <a:t> </a:t>
            </a:r>
            <a:r>
              <a:rPr lang="zh-CN" altLang="en-US" b="1" dirty="0"/>
              <a:t>下午</a:t>
            </a:r>
            <a:r>
              <a:rPr lang="en-US" altLang="zh-CN" b="1" dirty="0"/>
              <a:t>17</a:t>
            </a:r>
            <a:r>
              <a:rPr lang="zh-CN" altLang="en-US" b="1" dirty="0"/>
              <a:t>：</a:t>
            </a:r>
            <a:r>
              <a:rPr lang="en-US" altLang="zh-CN" b="1" dirty="0"/>
              <a:t>00—19:00</a:t>
            </a:r>
            <a:r>
              <a:rPr lang="zh-CN" altLang="en-US" b="1" dirty="0"/>
              <a:t>，晚上</a:t>
            </a:r>
            <a:r>
              <a:rPr lang="en-US" altLang="zh-CN" b="1" dirty="0"/>
              <a:t>20:00—22:00</a:t>
            </a:r>
            <a:endParaRPr lang="en-US" altLang="zh-CN" b="1" dirty="0">
              <a:solidFill>
                <a:srgbClr val="FFC000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3937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0727" y="1548225"/>
            <a:ext cx="5902037" cy="441742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一个工具快速找到你微信变现支撑点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运用微信有效传递你的定位，打开变现之门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用好定位工具，让你微信和朋友圈更值钱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取个好微信名，好记好写好传播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一个好头像，快速提升微信信任感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相册封面及个性签名，做好你个人广告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用什么去变现？两种方法找到你的变现神器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一个表规划朋友圈，让人爱看又爱买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/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829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带形: 前凸弯 8">
            <a:extLst>
              <a:ext uri="{FF2B5EF4-FFF2-40B4-BE49-F238E27FC236}">
                <a16:creationId xmlns:a16="http://schemas.microsoft.com/office/drawing/2014/main" id="{D4231710-D47F-4E60-837E-65C14866553D}"/>
              </a:ext>
            </a:extLst>
          </p:cNvPr>
          <p:cNvSpPr/>
          <p:nvPr/>
        </p:nvSpPr>
        <p:spPr>
          <a:xfrm>
            <a:off x="3077497" y="2664541"/>
            <a:ext cx="5633884" cy="1927067"/>
          </a:xfrm>
          <a:prstGeom prst="ellipseRibb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Think you !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7138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4D0619A-DD97-4DD6-A536-39DB4FC1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3" y="57095"/>
            <a:ext cx="1283977" cy="124656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18236E2-3D9B-48EB-ACE0-DDE3814FEBC6}"/>
              </a:ext>
            </a:extLst>
          </p:cNvPr>
          <p:cNvSpPr/>
          <p:nvPr/>
        </p:nvSpPr>
        <p:spPr>
          <a:xfrm>
            <a:off x="1113001" y="680376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商盟电商学院</a:t>
            </a:r>
            <a:br>
              <a:rPr lang="en-US" altLang="zh-CN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微信实操系列课程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700D55D-873F-45CC-9924-4BB1A47D9A32}"/>
              </a:ext>
            </a:extLst>
          </p:cNvPr>
          <p:cNvCxnSpPr/>
          <p:nvPr/>
        </p:nvCxnSpPr>
        <p:spPr>
          <a:xfrm flipV="1">
            <a:off x="1583635" y="3348493"/>
            <a:ext cx="9024730" cy="655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737EABB-A525-48DC-B886-C5D972BD67B6}"/>
              </a:ext>
            </a:extLst>
          </p:cNvPr>
          <p:cNvSpPr/>
          <p:nvPr/>
        </p:nvSpPr>
        <p:spPr>
          <a:xfrm>
            <a:off x="1113001" y="2553396"/>
            <a:ext cx="95827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0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一、如何快速找到你变现能力及个人定位</a:t>
            </a:r>
          </a:p>
        </p:txBody>
      </p:sp>
    </p:spTree>
    <p:extLst>
      <p:ext uri="{BB962C8B-B14F-4D97-AF65-F5344CB8AC3E}">
        <p14:creationId xmlns:p14="http://schemas.microsoft.com/office/powerpoint/2010/main" val="158632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❶ 一个工具快速找到你微信变现支撑点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❷ 运用微信有效传递你的定位，打开变现之门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用好定位工具，让你微信和朋友圈更值钱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815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内容占位符 1">
            <a:extLst>
              <a:ext uri="{FF2B5EF4-FFF2-40B4-BE49-F238E27FC236}">
                <a16:creationId xmlns:a16="http://schemas.microsoft.com/office/drawing/2014/main" id="{F37F17B3-1B16-414F-9AEF-5E8C74ADC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25261"/>
              </p:ext>
            </p:extLst>
          </p:nvPr>
        </p:nvGraphicFramePr>
        <p:xfrm>
          <a:off x="3500283" y="2205036"/>
          <a:ext cx="4916130" cy="317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065">
                  <a:extLst>
                    <a:ext uri="{9D8B030D-6E8A-4147-A177-3AD203B41FA5}">
                      <a16:colId xmlns:a16="http://schemas.microsoft.com/office/drawing/2014/main" val="2801547009"/>
                    </a:ext>
                  </a:extLst>
                </a:gridCol>
                <a:gridCol w="2458065">
                  <a:extLst>
                    <a:ext uri="{9D8B030D-6E8A-4147-A177-3AD203B41FA5}">
                      <a16:colId xmlns:a16="http://schemas.microsoft.com/office/drawing/2014/main" val="1843789753"/>
                    </a:ext>
                  </a:extLst>
                </a:gridCol>
              </a:tblGrid>
              <a:tr h="1586602">
                <a:tc>
                  <a:txBody>
                    <a:bodyPr/>
                    <a:lstStyle/>
                    <a:p>
                      <a:pPr algn="ctr"/>
                      <a:endParaRPr lang="en-US" altLang="zh-CN" sz="2800" dirty="0"/>
                    </a:p>
                    <a:p>
                      <a:pPr algn="ctr"/>
                      <a:r>
                        <a:rPr lang="zh-CN" altLang="en-US" sz="2800" b="1" dirty="0"/>
                        <a:t>特长爱好</a:t>
                      </a:r>
                      <a:endParaRPr lang="en-US" altLang="zh-CN" sz="2800" b="1" dirty="0"/>
                    </a:p>
                    <a:p>
                      <a:pPr algn="ctr"/>
                      <a:endParaRPr lang="en-US" altLang="zh-CN" sz="1200" b="1" dirty="0"/>
                    </a:p>
                    <a:p>
                      <a:pPr algn="ctr"/>
                      <a:r>
                        <a:rPr lang="zh-CN" altLang="en-US" sz="1200" b="1" dirty="0"/>
                        <a:t>电商讲师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2800" dirty="0"/>
                    </a:p>
                    <a:p>
                      <a:pPr algn="ctr"/>
                      <a:r>
                        <a:rPr lang="zh-CN" altLang="en-US" sz="2800" dirty="0"/>
                        <a:t>职业职务</a:t>
                      </a:r>
                      <a:endParaRPr lang="en-US" altLang="zh-CN" sz="2800" dirty="0"/>
                    </a:p>
                    <a:p>
                      <a:pPr algn="ctr"/>
                      <a:endParaRPr lang="en-US" altLang="zh-CN" sz="1200" dirty="0"/>
                    </a:p>
                    <a:p>
                      <a:pPr algn="ctr"/>
                      <a:r>
                        <a:rPr lang="zh-CN" altLang="en-US" sz="1200" dirty="0"/>
                        <a:t>公司创始人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612712"/>
                  </a:ext>
                </a:extLst>
              </a:tr>
              <a:tr h="1586602">
                <a:tc>
                  <a:txBody>
                    <a:bodyPr/>
                    <a:lstStyle/>
                    <a:p>
                      <a:pPr algn="ctr"/>
                      <a:endParaRPr lang="en-US" altLang="zh-CN" sz="2800" dirty="0"/>
                    </a:p>
                    <a:p>
                      <a:pPr algn="ctr"/>
                      <a:r>
                        <a:rPr lang="zh-CN" altLang="en-US" sz="2800" b="1" dirty="0"/>
                        <a:t>性格特点</a:t>
                      </a:r>
                      <a:endParaRPr lang="en-US" altLang="zh-CN" sz="2800" b="1" dirty="0"/>
                    </a:p>
                    <a:p>
                      <a:pPr algn="ctr"/>
                      <a:endParaRPr lang="en-US" altLang="zh-CN" sz="1200" b="1" dirty="0"/>
                    </a:p>
                    <a:p>
                      <a:pPr algn="ctr"/>
                      <a:r>
                        <a:rPr lang="zh-CN" altLang="en-US" sz="1200" b="1" dirty="0"/>
                        <a:t>幽默风趣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2800" dirty="0"/>
                    </a:p>
                    <a:p>
                      <a:pPr algn="ctr"/>
                      <a:r>
                        <a:rPr lang="zh-CN" altLang="en-US" sz="2800" b="1" dirty="0"/>
                        <a:t>口碑评价</a:t>
                      </a:r>
                      <a:endParaRPr lang="en-US" altLang="zh-CN" sz="2800" b="1" dirty="0"/>
                    </a:p>
                    <a:p>
                      <a:pPr algn="ctr"/>
                      <a:endParaRPr lang="en-US" altLang="zh-CN" sz="1200" b="1" dirty="0"/>
                    </a:p>
                    <a:p>
                      <a:pPr algn="ctr"/>
                      <a:r>
                        <a:rPr lang="zh-CN" altLang="en-US" sz="1200" b="1" dirty="0"/>
                        <a:t>有情怀、责任心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539256"/>
                  </a:ext>
                </a:extLst>
              </a:tr>
            </a:tbl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48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2205038"/>
            <a:ext cx="7613855" cy="292740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❶ 一个工具快速找到你微信变现支撑点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C000"/>
                </a:solidFill>
              </a:rPr>
              <a:t>❷ 运用微信有效传递你的定位，打开变现之门</a:t>
            </a:r>
            <a:endParaRPr lang="en-US" altLang="zh-CN" b="1" dirty="0">
              <a:solidFill>
                <a:srgbClr val="FFC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/>
              <a:t>❸ 用好定位工具，让你微信和朋友圈更值钱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2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EF8EFD-6960-4F27-83C0-95DE6290C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041" y="1769811"/>
            <a:ext cx="7613855" cy="37165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4800" b="1" dirty="0">
                <a:solidFill>
                  <a:srgbClr val="FFC000"/>
                </a:solidFill>
              </a:rPr>
              <a:t>特长爱好</a:t>
            </a:r>
            <a:endParaRPr lang="en-US" altLang="zh-CN" sz="48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altLang="zh-CN" sz="2000" b="1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FFC000"/>
                </a:solidFill>
              </a:rPr>
              <a:t>在做的同时，记得在你微信上留下痕迹</a:t>
            </a:r>
            <a:endParaRPr lang="en-US" altLang="zh-CN" dirty="0">
              <a:solidFill>
                <a:srgbClr val="FFC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/>
              <a:t>一张有关的图做头像？一个朋友圈动态？都成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501F6F5-EAD4-4FA8-9277-56D42FC0A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6367" cy="124978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7AC9842-D0D1-47F5-B715-9A79711CF647}"/>
              </a:ext>
            </a:extLst>
          </p:cNvPr>
          <p:cNvSpPr/>
          <p:nvPr/>
        </p:nvSpPr>
        <p:spPr>
          <a:xfrm>
            <a:off x="825910" y="624894"/>
            <a:ext cx="1406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    商盟电商学院</a:t>
            </a:r>
            <a:br>
              <a:rPr lang="zh-CN" altLang="en-US" sz="1200" dirty="0"/>
            </a:br>
            <a:r>
              <a:rPr lang="zh-CN" altLang="en-US" sz="1200" dirty="0"/>
              <a:t>微信实操系列课程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1748A295-F2E1-4D61-AF47-0EEC5F0D883F}"/>
              </a:ext>
            </a:extLst>
          </p:cNvPr>
          <p:cNvCxnSpPr>
            <a:cxnSpLocks/>
          </p:cNvCxnSpPr>
          <p:nvPr/>
        </p:nvCxnSpPr>
        <p:spPr>
          <a:xfrm>
            <a:off x="-78658" y="1086559"/>
            <a:ext cx="12270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D15B7D3-EAF9-43C0-9A71-B9B91275C563}"/>
              </a:ext>
            </a:extLst>
          </p:cNvPr>
          <p:cNvCxnSpPr>
            <a:cxnSpLocks/>
          </p:cNvCxnSpPr>
          <p:nvPr/>
        </p:nvCxnSpPr>
        <p:spPr>
          <a:xfrm>
            <a:off x="4699820" y="2829232"/>
            <a:ext cx="3195483" cy="0"/>
          </a:xfrm>
          <a:prstGeom prst="line">
            <a:avLst/>
          </a:prstGeom>
          <a:ln w="730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37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1610</Words>
  <Application>Microsoft Office PowerPoint</Application>
  <PresentationFormat>宽屏</PresentationFormat>
  <Paragraphs>197</Paragraphs>
  <Slides>43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43</vt:i4>
      </vt:variant>
    </vt:vector>
  </HeadingPairs>
  <TitlesOfParts>
    <vt:vector size="49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雷小刚</dc:creator>
  <cp:lastModifiedBy>百合</cp:lastModifiedBy>
  <cp:revision>23</cp:revision>
  <dcterms:created xsi:type="dcterms:W3CDTF">2018-03-31T13:28:43Z</dcterms:created>
  <dcterms:modified xsi:type="dcterms:W3CDTF">2018-09-27T23:13:18Z</dcterms:modified>
</cp:coreProperties>
</file>